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65" d="100"/>
          <a:sy n="65" d="100"/>
        </p:scale>
        <p:origin x="5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uk-UA"/>
              <a:t>Зразок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5/6/2017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‹№›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3033010"/>
            <a:ext cx="6987480" cy="1404101"/>
          </a:xfrm>
        </p:spPr>
        <p:txBody>
          <a:bodyPr>
            <a:noAutofit/>
          </a:bodyPr>
          <a:lstStyle/>
          <a:p>
            <a:pPr algn="just"/>
            <a:r>
              <a:rPr lang="uk-UA" sz="1600" b="1" dirty="0"/>
              <a:t>Природа і зміни, що відбуваються в ній (зміна дня і ночі, поява блискавки, схід Сонця, проростання рослини з насінини тощо), здавна привертали увагу людини. Спершу вона спостерігала за ними за допомогою органів чуттів (зору, слуху, нюху, смаку і дотику). </a:t>
            </a:r>
            <a:r>
              <a:rPr lang="ru-RU" sz="1600" b="1" dirty="0"/>
              <a:t>Метод </a:t>
            </a:r>
            <a:r>
              <a:rPr lang="ru-RU" sz="1600" b="1" dirty="0" err="1"/>
              <a:t>спостереження</a:t>
            </a:r>
            <a:r>
              <a:rPr lang="ru-RU" sz="1600" b="1" dirty="0"/>
              <a:t> і </a:t>
            </a:r>
            <a:r>
              <a:rPr lang="ru-RU" sz="1600" b="1" dirty="0" err="1"/>
              <a:t>нині</a:t>
            </a:r>
            <a:r>
              <a:rPr lang="ru-RU" sz="1600" b="1" dirty="0"/>
              <a:t> </a:t>
            </a:r>
            <a:r>
              <a:rPr lang="ru-RU" sz="1600" b="1" dirty="0" err="1"/>
              <a:t>досить</a:t>
            </a:r>
            <a:r>
              <a:rPr lang="ru-RU" sz="1600" b="1" dirty="0"/>
              <a:t> </a:t>
            </a:r>
            <a:r>
              <a:rPr lang="ru-RU" sz="1600" b="1" dirty="0" err="1"/>
              <a:t>поширений</a:t>
            </a:r>
            <a:r>
              <a:rPr lang="ru-RU" sz="1600" b="1" dirty="0"/>
              <a:t> у </a:t>
            </a:r>
            <a:r>
              <a:rPr lang="ru-RU" sz="1600" b="1" dirty="0" err="1"/>
              <a:t>природничих</a:t>
            </a:r>
            <a:r>
              <a:rPr lang="ru-RU" sz="1600" b="1" dirty="0"/>
              <a:t> науках.</a:t>
            </a:r>
            <a:endParaRPr lang="uk-UA" sz="1600" b="1" dirty="0"/>
          </a:p>
          <a:p>
            <a:pPr algn="just"/>
            <a:endParaRPr lang="ru-RU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581000"/>
          </a:xfrm>
        </p:spPr>
        <p:txBody>
          <a:bodyPr/>
          <a:lstStyle/>
          <a:p>
            <a:r>
              <a:rPr lang="uk-UA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 вивчення природи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 descr="C:\Documents and Settings\Admin\Рабочий стол\5 klass\Part 4\Img\10.png"/>
          <p:cNvPicPr>
            <a:picLocks noChangeAspect="1" noChangeArrowheads="1"/>
          </p:cNvPicPr>
          <p:nvPr/>
        </p:nvPicPr>
        <p:blipFill>
          <a:blip r:embed="rId2"/>
          <a:srcRect t="13889"/>
          <a:stretch>
            <a:fillRect/>
          </a:stretch>
        </p:blipFill>
        <p:spPr bwMode="auto">
          <a:xfrm>
            <a:off x="5715010" y="332656"/>
            <a:ext cx="2743190" cy="220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Вивчення</a:t>
            </a:r>
            <a:r>
              <a:rPr lang="uk-UA" dirty="0"/>
              <a:t> </a:t>
            </a:r>
            <a:r>
              <a:rPr lang="uk-UA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879279" cy="4786346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Методи вивчення природи: </a:t>
            </a:r>
          </a:p>
          <a:p>
            <a:pPr lvl="1"/>
            <a:r>
              <a:rPr lang="uk-UA" sz="2400" b="1" dirty="0">
                <a:solidFill>
                  <a:srgbClr val="FFFF00"/>
                </a:solidFill>
              </a:rPr>
              <a:t>спостереження,</a:t>
            </a:r>
          </a:p>
          <a:p>
            <a:pPr lvl="1"/>
            <a:r>
              <a:rPr lang="uk-UA" sz="2400" b="1" dirty="0">
                <a:solidFill>
                  <a:srgbClr val="FFFF00"/>
                </a:solidFill>
              </a:rPr>
              <a:t>експеримент, </a:t>
            </a:r>
          </a:p>
          <a:p>
            <a:pPr lvl="1"/>
            <a:r>
              <a:rPr lang="uk-UA" sz="2400" b="1" dirty="0">
                <a:solidFill>
                  <a:srgbClr val="FFFF00"/>
                </a:solidFill>
              </a:rPr>
              <a:t>вимірювання.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Обладнання для вивчення природи:</a:t>
            </a:r>
          </a:p>
          <a:p>
            <a:pPr lvl="1"/>
            <a:r>
              <a:rPr lang="uk-UA" sz="2400" b="1" dirty="0">
                <a:solidFill>
                  <a:srgbClr val="FFFF00"/>
                </a:solidFill>
              </a:rPr>
              <a:t>лабораторне обладнання, </a:t>
            </a:r>
          </a:p>
          <a:p>
            <a:pPr lvl="1"/>
            <a:r>
              <a:rPr lang="uk-UA" sz="2400" b="1" dirty="0">
                <a:solidFill>
                  <a:srgbClr val="FFFF00"/>
                </a:solidFill>
              </a:rPr>
              <a:t>збільшувальні та вимірювальні прилади.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Documents and Settings\Admin\Рабочий стол\5 klass\Part 4\Img\lab_obla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4815" y="1371600"/>
            <a:ext cx="2581268" cy="192222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5 klass\Part 4\Img\250px-Lupa.g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602081" y="3877509"/>
            <a:ext cx="2164922" cy="240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50000"/>
                <a:lumOff val="50000"/>
              </a:schemeClr>
            </a:gs>
            <a:gs pos="83000">
              <a:schemeClr val="tx2">
                <a:lumMod val="75000"/>
                <a:lumOff val="25000"/>
              </a:schemeClr>
            </a:gs>
            <a:gs pos="100000">
              <a:schemeClr val="tx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714488"/>
            <a:ext cx="6998014" cy="1000132"/>
          </a:xfrm>
        </p:spPr>
        <p:txBody>
          <a:bodyPr>
            <a:normAutofit/>
          </a:bodyPr>
          <a:lstStyle/>
          <a:p>
            <a:r>
              <a:rPr lang="uk-UA" sz="2800" b="1" dirty="0"/>
              <a:t>Термометр</a:t>
            </a:r>
            <a:r>
              <a:rPr lang="uk-UA" sz="2800" dirty="0"/>
              <a:t> – прилад для вимірювання температури.</a:t>
            </a:r>
            <a:endParaRPr lang="ru-RU" sz="2800" dirty="0"/>
          </a:p>
        </p:txBody>
      </p:sp>
      <p:pic>
        <p:nvPicPr>
          <p:cNvPr id="3079" name="Picture 7" descr="C:\Documents and Settings\Admin\Рабочий стол\5 klass\Part 4\Img\termometr_home.jpg"/>
          <p:cNvPicPr>
            <a:picLocks noChangeAspect="1" noChangeArrowheads="1"/>
          </p:cNvPicPr>
          <p:nvPr/>
        </p:nvPicPr>
        <p:blipFill>
          <a:blip r:embed="rId2"/>
          <a:srcRect l="13303" r="14948"/>
          <a:stretch>
            <a:fillRect/>
          </a:stretch>
        </p:blipFill>
        <p:spPr bwMode="auto">
          <a:xfrm>
            <a:off x="6929454" y="2843092"/>
            <a:ext cx="1643074" cy="2954885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5 klass\Part 4\Img\termo6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6" r="9872"/>
          <a:stretch>
            <a:fillRect/>
          </a:stretch>
        </p:blipFill>
        <p:spPr bwMode="auto">
          <a:xfrm>
            <a:off x="4429124" y="2714620"/>
            <a:ext cx="1928826" cy="3114257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5 klass\Part 4\Img\4634-01_sml.jpg"/>
          <p:cNvPicPr>
            <a:picLocks noChangeAspect="1" noChangeArrowheads="1"/>
          </p:cNvPicPr>
          <p:nvPr/>
        </p:nvPicPr>
        <p:blipFill>
          <a:blip r:embed="rId4"/>
          <a:srcRect l="9363"/>
          <a:stretch>
            <a:fillRect/>
          </a:stretch>
        </p:blipFill>
        <p:spPr bwMode="auto">
          <a:xfrm>
            <a:off x="1928794" y="2643182"/>
            <a:ext cx="2074663" cy="31036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1785918" y="5929330"/>
            <a:ext cx="228601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sz="2400" dirty="0"/>
              <a:t>Лабораторний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500562" y="5929330"/>
            <a:ext cx="192882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sz="2400" dirty="0"/>
              <a:t>Медичний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929454" y="5929330"/>
            <a:ext cx="2000264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sz="2400" dirty="0"/>
              <a:t>Побутовий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Термометр</a:t>
            </a:r>
            <a:endParaRPr lang="uk-UA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2" y="2040566"/>
            <a:ext cx="1311355" cy="17484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" y="3998406"/>
            <a:ext cx="1311355" cy="17484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02" y="171034"/>
            <a:ext cx="1498235" cy="13720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1" y="228600"/>
            <a:ext cx="1402421" cy="14024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992888" cy="5735392"/>
          </a:xfrm>
        </p:spPr>
        <p:txBody>
          <a:bodyPr>
            <a:noAutofit/>
          </a:bodyPr>
          <a:lstStyle/>
          <a:p>
            <a:r>
              <a:rPr lang="uk-UA" b="1" dirty="0"/>
              <a:t>Лупа</a:t>
            </a:r>
            <a:r>
              <a:rPr lang="uk-UA" dirty="0"/>
              <a:t> – прилад для розглядання дрібних </a:t>
            </a:r>
            <a:r>
              <a:rPr lang="ru-RU" dirty="0"/>
              <a:t>деталей. </a:t>
            </a:r>
          </a:p>
          <a:p>
            <a:r>
              <a:rPr lang="ru-RU" dirty="0" err="1"/>
              <a:t>Лу́па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збі́льшувальне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фр. </a:t>
            </a:r>
            <a:r>
              <a:rPr lang="en-US" dirty="0"/>
              <a:t>loupe, </a:t>
            </a:r>
            <a:r>
              <a:rPr lang="ru-RU" dirty="0"/>
              <a:t>буквально — «</a:t>
            </a:r>
            <a:r>
              <a:rPr lang="ru-RU" dirty="0" err="1"/>
              <a:t>наріст</a:t>
            </a:r>
            <a:r>
              <a:rPr lang="ru-RU" dirty="0"/>
              <a:t>») — </a:t>
            </a:r>
            <a:r>
              <a:rPr lang="ru-RU" dirty="0" err="1"/>
              <a:t>оптичний</a:t>
            </a:r>
            <a:r>
              <a:rPr lang="ru-RU" dirty="0"/>
              <a:t> </a:t>
            </a:r>
            <a:r>
              <a:rPr lang="ru-RU" dirty="0" err="1"/>
              <a:t>прилад</a:t>
            </a:r>
            <a:r>
              <a:rPr lang="ru-RU" dirty="0"/>
              <a:t> (</a:t>
            </a:r>
            <a:r>
              <a:rPr lang="ru-RU" dirty="0" err="1"/>
              <a:t>збиральна</a:t>
            </a:r>
            <a:r>
              <a:rPr lang="ru-RU" dirty="0"/>
              <a:t> </a:t>
            </a:r>
            <a:r>
              <a:rPr lang="ru-RU" dirty="0" err="1"/>
              <a:t>лінза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система </a:t>
            </a:r>
            <a:r>
              <a:rPr lang="ru-RU" dirty="0" err="1"/>
              <a:t>лінз</a:t>
            </a:r>
            <a:r>
              <a:rPr lang="ru-RU" dirty="0"/>
              <a:t>) для </a:t>
            </a:r>
            <a:r>
              <a:rPr lang="ru-RU" dirty="0" err="1"/>
              <a:t>розглядання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деталей. </a:t>
            </a:r>
            <a:r>
              <a:rPr lang="ru-RU" dirty="0" err="1"/>
              <a:t>Використовується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областях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у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медицині</a:t>
            </a:r>
            <a:r>
              <a:rPr lang="ru-RU" dirty="0"/>
              <a:t>, </a:t>
            </a:r>
            <a:r>
              <a:rPr lang="ru-RU" dirty="0" err="1"/>
              <a:t>археології</a:t>
            </a:r>
            <a:r>
              <a:rPr lang="ru-RU" dirty="0"/>
              <a:t>, </a:t>
            </a:r>
            <a:r>
              <a:rPr lang="ru-RU" dirty="0" err="1"/>
              <a:t>банківській</a:t>
            </a:r>
            <a:r>
              <a:rPr lang="ru-RU" dirty="0"/>
              <a:t> і </a:t>
            </a:r>
            <a:r>
              <a:rPr lang="ru-RU" dirty="0" err="1"/>
              <a:t>ювелірній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, </a:t>
            </a:r>
            <a:r>
              <a:rPr lang="ru-RU" dirty="0" err="1"/>
              <a:t>криміналістиці</a:t>
            </a:r>
            <a:r>
              <a:rPr lang="ru-RU" dirty="0"/>
              <a:t>, при </a:t>
            </a:r>
            <a:r>
              <a:rPr lang="ru-RU" dirty="0" err="1"/>
              <a:t>ремонті</a:t>
            </a:r>
            <a:r>
              <a:rPr lang="ru-RU" dirty="0"/>
              <a:t> </a:t>
            </a:r>
            <a:r>
              <a:rPr lang="ru-RU" dirty="0" err="1"/>
              <a:t>годинників</a:t>
            </a:r>
            <a:r>
              <a:rPr lang="ru-RU" dirty="0"/>
              <a:t> та </a:t>
            </a:r>
            <a:r>
              <a:rPr lang="ru-RU" dirty="0" err="1"/>
              <a:t>радіоелектронної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філателії</a:t>
            </a:r>
            <a:r>
              <a:rPr lang="ru-RU" dirty="0"/>
              <a:t>, </a:t>
            </a:r>
            <a:r>
              <a:rPr lang="ru-RU" dirty="0" err="1"/>
              <a:t>нумізматиці</a:t>
            </a:r>
            <a:r>
              <a:rPr lang="ru-RU" dirty="0"/>
              <a:t> та </a:t>
            </a:r>
            <a:r>
              <a:rPr lang="ru-RU" dirty="0" err="1"/>
              <a:t>боністиці</a:t>
            </a:r>
            <a:r>
              <a:rPr lang="ru-RU" dirty="0"/>
              <a:t>.</a:t>
            </a:r>
          </a:p>
          <a:p>
            <a:r>
              <a:rPr lang="ru-RU" dirty="0" err="1"/>
              <a:t>Ручна</a:t>
            </a:r>
            <a:r>
              <a:rPr lang="ru-RU" dirty="0"/>
              <a:t> лупа — </a:t>
            </a:r>
            <a:r>
              <a:rPr lang="ru-RU" dirty="0" err="1"/>
              <a:t>скло</a:t>
            </a:r>
            <a:r>
              <a:rPr lang="ru-RU" dirty="0"/>
              <a:t>, </a:t>
            </a:r>
            <a:r>
              <a:rPr lang="ru-RU" dirty="0" err="1"/>
              <a:t>опукле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яке вставлено в оправу.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ручної</a:t>
            </a:r>
            <a:r>
              <a:rPr lang="ru-RU" dirty="0"/>
              <a:t> лупи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предмет </a:t>
            </a:r>
            <a:r>
              <a:rPr lang="ru-RU" dirty="0" err="1"/>
              <a:t>збільшеним</a:t>
            </a:r>
            <a:r>
              <a:rPr lang="ru-RU" dirty="0"/>
              <a:t> у 2-25 </a:t>
            </a:r>
            <a:r>
              <a:rPr lang="ru-RU" dirty="0" err="1"/>
              <a:t>разів</a:t>
            </a:r>
            <a:r>
              <a:rPr lang="ru-RU" dirty="0"/>
              <a:t>. Штативная лупа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у 10-25 </a:t>
            </a:r>
            <a:r>
              <a:rPr lang="ru-RU" dirty="0" err="1"/>
              <a:t>разів</a:t>
            </a:r>
            <a:r>
              <a:rPr lang="ru-RU" dirty="0"/>
              <a:t>. У </a:t>
            </a:r>
            <a:r>
              <a:rPr lang="ru-RU" dirty="0" err="1"/>
              <a:t>її</a:t>
            </a:r>
            <a:r>
              <a:rPr lang="ru-RU" dirty="0"/>
              <a:t> оправу </a:t>
            </a:r>
            <a:r>
              <a:rPr lang="ru-RU" dirty="0" err="1"/>
              <a:t>вставлені</a:t>
            </a:r>
            <a:r>
              <a:rPr lang="ru-RU" dirty="0"/>
              <a:t> два </a:t>
            </a:r>
            <a:r>
              <a:rPr lang="ru-RU" dirty="0" err="1"/>
              <a:t>збільшувальних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, </a:t>
            </a:r>
            <a:r>
              <a:rPr lang="ru-RU" dirty="0" err="1"/>
              <a:t>укріплені</a:t>
            </a:r>
            <a:r>
              <a:rPr lang="ru-RU" dirty="0"/>
              <a:t> на </a:t>
            </a:r>
            <a:r>
              <a:rPr lang="ru-RU" dirty="0" err="1"/>
              <a:t>підставці</a:t>
            </a:r>
            <a:r>
              <a:rPr lang="ru-RU" dirty="0"/>
              <a:t> — </a:t>
            </a:r>
            <a:r>
              <a:rPr lang="ru-RU" dirty="0" err="1"/>
              <a:t>штативі</a:t>
            </a:r>
            <a:r>
              <a:rPr lang="ru-RU" dirty="0"/>
              <a:t>. У </a:t>
            </a:r>
            <a:r>
              <a:rPr lang="ru-RU" dirty="0" err="1"/>
              <a:t>мікробіології</a:t>
            </a:r>
            <a:r>
              <a:rPr lang="ru-RU" dirty="0"/>
              <a:t>, </a:t>
            </a:r>
            <a:r>
              <a:rPr lang="ru-RU" dirty="0" err="1"/>
              <a:t>медицині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сферах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лупа </a:t>
            </a:r>
            <a:r>
              <a:rPr lang="ru-RU" dirty="0" err="1"/>
              <a:t>штативна</a:t>
            </a:r>
            <a:r>
              <a:rPr lang="ru-RU" dirty="0"/>
              <a:t>.</a:t>
            </a:r>
          </a:p>
        </p:txBody>
      </p:sp>
      <p:pic>
        <p:nvPicPr>
          <p:cNvPr id="2051" name="Picture 3" descr="C:\Documents and Settings\Admin\Рабочий стол\5 klass\Part 4\Img\lupa_shkil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5656406"/>
            <a:ext cx="2048126" cy="1070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108</Words>
  <Application>Microsoft Office PowerPoint</Application>
  <PresentationFormat>Екран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Trebuchet MS</vt:lpstr>
      <vt:lpstr>Wingdings</vt:lpstr>
      <vt:lpstr>Тема1</vt:lpstr>
      <vt:lpstr>Методи вивчення природи</vt:lpstr>
      <vt:lpstr>Вивчення природи</vt:lpstr>
      <vt:lpstr>Термометр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для лабораторних дослідів</dc:title>
  <dc:creator>Admin</dc:creator>
  <cp:lastModifiedBy>ТИЛ</cp:lastModifiedBy>
  <cp:revision>33</cp:revision>
  <dcterms:created xsi:type="dcterms:W3CDTF">2012-07-13T09:08:29Z</dcterms:created>
  <dcterms:modified xsi:type="dcterms:W3CDTF">2017-05-06T16:41:50Z</dcterms:modified>
</cp:coreProperties>
</file>